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Open Sans" panose="020B0604020202020204" charset="0"/>
      <p:regular r:id="rId19"/>
      <p:bold r:id="rId20"/>
      <p:italic r:id="rId21"/>
      <p:boldItalic r:id="rId22"/>
    </p:embeddedFont>
    <p:embeddedFont>
      <p:font typeface="Algerian" panose="04020705040A02060702" pitchFamily="82" charset="0"/>
      <p:regular r:id="rId23"/>
    </p:embeddedFont>
    <p:embeddedFont>
      <p:font typeface="Playfair Display" panose="020B0604020202020204" charset="0"/>
      <p:regular r:id="rId24"/>
      <p:bold r:id="rId25"/>
      <p:italic r:id="rId26"/>
      <p:boldItalic r:id="rId27"/>
    </p:embeddedFont>
    <p:embeddedFont>
      <p:font typeface="Lato"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5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700779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83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4887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46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3453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475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0847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547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41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69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958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34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551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0490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62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132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descr="Drone Background Images, HD Pictures and Wallpaper For Free Download |  Pngtree"/>
          <p:cNvPicPr preferRelativeResize="0"/>
          <p:nvPr/>
        </p:nvPicPr>
        <p:blipFill rotWithShape="1">
          <a:blip r:embed="rId3">
            <a:alphaModFix/>
          </a:blip>
          <a:srcRect/>
          <a:stretch/>
        </p:blipFill>
        <p:spPr>
          <a:xfrm>
            <a:off x="-144033" y="-184034"/>
            <a:ext cx="12220500" cy="6858000"/>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fadeDir="5400012" sy="-100000" algn="bl" rotWithShape="0"/>
          </a:effectLst>
        </p:spPr>
      </p:pic>
      <p:sp>
        <p:nvSpPr>
          <p:cNvPr id="85" name="Google Shape;85;p13"/>
          <p:cNvSpPr txBox="1"/>
          <p:nvPr/>
        </p:nvSpPr>
        <p:spPr>
          <a:xfrm>
            <a:off x="304010" y="0"/>
            <a:ext cx="10535400" cy="3785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6000"/>
              <a:buFont typeface="Algerian"/>
              <a:buNone/>
            </a:pPr>
            <a:r>
              <a:rPr lang="en-US" sz="6000" b="1" i="0" u="none" strike="noStrike" cap="none">
                <a:solidFill>
                  <a:schemeClr val="lt1"/>
                </a:solidFill>
                <a:latin typeface="Algerian"/>
                <a:ea typeface="Algerian"/>
                <a:cs typeface="Algerian"/>
                <a:sym typeface="Algerian"/>
              </a:rPr>
              <a:t>Assignment  on </a:t>
            </a: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Clr>
                <a:schemeClr val="lt1"/>
              </a:buClr>
              <a:buSzPts val="6000"/>
              <a:buFont typeface="Algerian"/>
              <a:buNone/>
            </a:pPr>
            <a:r>
              <a:rPr lang="en-US" sz="6000" b="0" i="0" u="none" strike="noStrike" cap="none">
                <a:solidFill>
                  <a:schemeClr val="lt1"/>
                </a:solidFill>
                <a:latin typeface="Algerian"/>
                <a:ea typeface="Algerian"/>
                <a:cs typeface="Algerian"/>
                <a:sym typeface="Algerian"/>
              </a:rPr>
              <a:t>UNMANNED AERIAL VEHICLE (UAV)</a:t>
            </a: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6000"/>
              <a:buFont typeface="Calibri"/>
              <a:buNone/>
            </a:pPr>
            <a:endParaRPr sz="6000" b="1" i="0" u="none" strike="noStrike" cap="none">
              <a:solidFill>
                <a:schemeClr val="lt1"/>
              </a:solidFill>
              <a:latin typeface="Calibri"/>
              <a:ea typeface="Calibri"/>
              <a:cs typeface="Calibri"/>
              <a:sym typeface="Calibri"/>
            </a:endParaRPr>
          </a:p>
        </p:txBody>
      </p:sp>
      <p:sp>
        <p:nvSpPr>
          <p:cNvPr id="86" name="Google Shape;86;p13"/>
          <p:cNvSpPr txBox="1"/>
          <p:nvPr/>
        </p:nvSpPr>
        <p:spPr>
          <a:xfrm>
            <a:off x="-9" y="3785703"/>
            <a:ext cx="6241800" cy="26776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BY KTC HUBLI</a:t>
            </a:r>
            <a:endParaRPr sz="2400" b="0" i="0" u="none" strike="noStrike" cap="none" dirty="0">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Group 3:</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SHANKAR R </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lt1"/>
              </a:buClr>
              <a:buSzPts val="2400"/>
              <a:buFont typeface="Calibri"/>
              <a:buNone/>
            </a:pPr>
            <a:r>
              <a:rPr lang="en-US" sz="2400" b="0" i="0" u="none" strike="noStrike" cap="none" dirty="0" smtClean="0">
                <a:solidFill>
                  <a:schemeClr val="lt1"/>
                </a:solidFill>
                <a:latin typeface="Calibri"/>
                <a:ea typeface="Calibri"/>
                <a:cs typeface="Calibri"/>
                <a:sym typeface="Calibri"/>
              </a:rPr>
              <a:t>VINAYA</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lt1"/>
              </a:buClr>
              <a:buSzPts val="2400"/>
              <a:buFont typeface="Calibri"/>
              <a:buNone/>
            </a:pPr>
            <a:r>
              <a:rPr lang="en-US" sz="2400" b="0" i="0" u="none" strike="noStrike" cap="none" dirty="0" smtClean="0">
                <a:solidFill>
                  <a:schemeClr val="lt1"/>
                </a:solidFill>
                <a:latin typeface="Calibri"/>
                <a:ea typeface="Calibri"/>
                <a:cs typeface="Calibri"/>
                <a:sym typeface="Calibri"/>
              </a:rPr>
              <a:t>TABREZ</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GURUPRASAD </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KAIWALYA K</a:t>
            </a:r>
            <a:endParaRPr sz="1800" b="0" i="0" u="none" strike="noStrike" cap="none" dirty="0">
              <a:solidFill>
                <a:schemeClr val="dk1"/>
              </a:solidFill>
              <a:latin typeface="Calibri"/>
              <a:ea typeface="Calibri"/>
              <a:cs typeface="Calibri"/>
              <a:sym typeface="Calibri"/>
            </a:endParaRPr>
          </a:p>
        </p:txBody>
      </p:sp>
      <p:sp>
        <p:nvSpPr>
          <p:cNvPr id="87" name="Google Shape;87;p13"/>
          <p:cNvSpPr txBox="1"/>
          <p:nvPr/>
        </p:nvSpPr>
        <p:spPr>
          <a:xfrm>
            <a:off x="2645259" y="5746188"/>
            <a:ext cx="6238800" cy="823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Assignment for </a:t>
            </a: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Expert: </a:t>
            </a:r>
            <a:r>
              <a:rPr lang="en-US" sz="2400" b="0" i="0" u="none" strike="noStrike" cap="none">
                <a:solidFill>
                  <a:schemeClr val="lt1"/>
                </a:solidFill>
                <a:latin typeface="Calibri"/>
                <a:ea typeface="Calibri"/>
                <a:cs typeface="Calibri"/>
                <a:sym typeface="Calibri"/>
              </a:rPr>
              <a:t>Sabyasachi B</a:t>
            </a:r>
            <a:endParaRPr sz="1800" b="0" i="0" u="none" strike="noStrike" cap="none">
              <a:solidFill>
                <a:schemeClr val="dk1"/>
              </a:solidFill>
              <a:latin typeface="Calibri"/>
              <a:ea typeface="Calibri"/>
              <a:cs typeface="Calibri"/>
              <a:sym typeface="Calibri"/>
            </a:endParaRPr>
          </a:p>
        </p:txBody>
      </p:sp>
      <p:sp>
        <p:nvSpPr>
          <p:cNvPr id="88" name="Google Shape;88;p13"/>
          <p:cNvSpPr txBox="1"/>
          <p:nvPr/>
        </p:nvSpPr>
        <p:spPr>
          <a:xfrm>
            <a:off x="6937617" y="5421481"/>
            <a:ext cx="6238800"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2000"/>
              <a:buFont typeface="Calibri"/>
              <a:buNone/>
            </a:pPr>
            <a:r>
              <a:rPr lang="en-US" sz="2000" b="0" i="0" u="none" strike="noStrike" cap="none" dirty="0">
                <a:solidFill>
                  <a:schemeClr val="lt1"/>
                </a:solidFill>
                <a:latin typeface="Calibri"/>
                <a:ea typeface="Calibri"/>
                <a:cs typeface="Calibri"/>
                <a:sym typeface="Calibri"/>
              </a:rPr>
              <a:t>GUIDED  BY: </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Clr>
                <a:schemeClr val="lt1"/>
              </a:buClr>
              <a:buSzPts val="2400"/>
              <a:buFont typeface="Calibri"/>
              <a:buNone/>
            </a:pPr>
            <a:r>
              <a:rPr lang="en-US" sz="2000" b="0" i="0" u="none" strike="noStrike" cap="none" dirty="0">
                <a:solidFill>
                  <a:schemeClr val="lt1"/>
                </a:solidFill>
                <a:latin typeface="Calibri"/>
                <a:ea typeface="Calibri"/>
                <a:cs typeface="Calibri"/>
                <a:sym typeface="Calibri"/>
              </a:rPr>
              <a:t>MOHAMMAD TAHIR MIRJI </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Clr>
                <a:schemeClr val="lt1"/>
              </a:buClr>
              <a:buSzPts val="2000"/>
              <a:buFont typeface="Calibri"/>
              <a:buNone/>
            </a:pPr>
            <a:r>
              <a:rPr lang="en-US" sz="2000" b="0" i="0" u="none" strike="noStrike" cap="none" dirty="0">
                <a:solidFill>
                  <a:schemeClr val="lt1"/>
                </a:solidFill>
                <a:latin typeface="Calibri"/>
                <a:ea typeface="Calibri"/>
                <a:cs typeface="Calibri"/>
                <a:sym typeface="Calibri"/>
              </a:rPr>
              <a:t>L2 Trainer KTC Hubli</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2" descr="How Does Technology Help Law Enforcement? - eLawTalk.com"/>
          <p:cNvPicPr preferRelativeResize="0"/>
          <p:nvPr/>
        </p:nvPicPr>
        <p:blipFill rotWithShape="1">
          <a:blip r:embed="rId3">
            <a:alphaModFix/>
          </a:blip>
          <a:srcRect/>
          <a:stretch/>
        </p:blipFill>
        <p:spPr>
          <a:xfrm>
            <a:off x="0" y="0"/>
            <a:ext cx="12192000" cy="6857999"/>
          </a:xfrm>
          <a:prstGeom prst="rect">
            <a:avLst/>
          </a:prstGeom>
          <a:noFill/>
          <a:ln w="228600" cap="sq" cmpd="thickThin">
            <a:solidFill>
              <a:srgbClr val="000000"/>
            </a:solidFill>
            <a:prstDash val="solid"/>
            <a:miter lim="800000"/>
            <a:headEnd type="none" w="sm" len="sm"/>
            <a:tailEnd type="none" w="sm" len="sm"/>
          </a:ln>
        </p:spPr>
      </p:pic>
      <p:sp>
        <p:nvSpPr>
          <p:cNvPr id="143" name="Google Shape;143;p22"/>
          <p:cNvSpPr txBox="1"/>
          <p:nvPr/>
        </p:nvSpPr>
        <p:spPr>
          <a:xfrm>
            <a:off x="183150" y="5938200"/>
            <a:ext cx="11825700" cy="919800"/>
          </a:xfrm>
          <a:prstGeom prst="rect">
            <a:avLst/>
          </a:prstGeom>
          <a:solidFill>
            <a:srgbClr val="000000"/>
          </a:solidFill>
          <a:ln>
            <a:noFill/>
          </a:ln>
        </p:spPr>
        <p:txBody>
          <a:bodyPr spcFirstLastPara="1" wrap="square" lIns="91425" tIns="45700" rIns="91425" bIns="45700" anchor="t" anchorCtr="0">
            <a:spAutoFit/>
          </a:bodyPr>
          <a:lstStyle/>
          <a:p>
            <a:pPr marR="0" lvl="0" algn="ctr" rtl="0">
              <a:spcBef>
                <a:spcPts val="0"/>
              </a:spcBef>
              <a:spcAft>
                <a:spcPts val="0"/>
              </a:spcAft>
              <a:buClr>
                <a:schemeClr val="lt1"/>
              </a:buClr>
              <a:buSzPts val="5400"/>
            </a:pPr>
            <a:r>
              <a:rPr lang="en-US" sz="5400" dirty="0">
                <a:solidFill>
                  <a:schemeClr val="lt1"/>
                </a:solidFill>
                <a:latin typeface="Algerian"/>
                <a:ea typeface="Algerian"/>
                <a:cs typeface="Algerian"/>
                <a:sym typeface="Algerian"/>
              </a:rPr>
              <a:t>police surveillance drone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descr="Drones that are popular in police department"/>
          <p:cNvPicPr preferRelativeResize="0"/>
          <p:nvPr/>
        </p:nvPicPr>
        <p:blipFill rotWithShape="1">
          <a:blip r:embed="rId3">
            <a:alphaModFix/>
          </a:blip>
          <a:srcRect/>
          <a:stretch/>
        </p:blipFill>
        <p:spPr>
          <a:xfrm>
            <a:off x="0" y="1261254"/>
            <a:ext cx="12192000" cy="5596745"/>
          </a:xfrm>
          <a:prstGeom prst="rect">
            <a:avLst/>
          </a:prstGeom>
          <a:noFill/>
          <a:ln w="88900" cap="sq" cmpd="thickThin">
            <a:solidFill>
              <a:srgbClr val="000000"/>
            </a:solidFill>
            <a:prstDash val="solid"/>
            <a:miter lim="800000"/>
            <a:headEnd type="none" w="sm" len="sm"/>
            <a:tailEnd type="none" w="sm" len="sm"/>
          </a:ln>
        </p:spPr>
      </p:pic>
      <p:sp>
        <p:nvSpPr>
          <p:cNvPr id="149" name="Google Shape;149;p23"/>
          <p:cNvSpPr txBox="1"/>
          <p:nvPr/>
        </p:nvSpPr>
        <p:spPr>
          <a:xfrm>
            <a:off x="903451" y="296063"/>
            <a:ext cx="10385100" cy="582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a:solidFill>
                  <a:srgbClr val="000000"/>
                </a:solidFill>
                <a:latin typeface="Algerian"/>
                <a:ea typeface="Algerian"/>
                <a:cs typeface="Algerian"/>
                <a:sym typeface="Algerian"/>
              </a:rPr>
              <a:t>Drones that are popular in police department</a:t>
            </a:r>
            <a:endParaRPr sz="3200" b="1">
              <a:solidFill>
                <a:schemeClr val="dk1"/>
              </a:solidFill>
              <a:latin typeface="Algerian"/>
              <a:ea typeface="Algerian"/>
              <a:cs typeface="Algerian"/>
              <a:sym typeface="Algeri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4" descr="The Drone Market and Industry Trends | Toptal®"/>
          <p:cNvPicPr preferRelativeResize="0"/>
          <p:nvPr/>
        </p:nvPicPr>
        <p:blipFill rotWithShape="1">
          <a:blip r:embed="rId3">
            <a:alphaModFix/>
          </a:blip>
          <a:srcRect/>
          <a:stretch/>
        </p:blipFill>
        <p:spPr>
          <a:xfrm>
            <a:off x="0" y="1"/>
            <a:ext cx="12192000" cy="6618288"/>
          </a:xfrm>
          <a:prstGeom prst="rect">
            <a:avLst/>
          </a:prstGeom>
          <a:noFill/>
          <a:ln w="228600" cap="sq" cmpd="thickThin">
            <a:solidFill>
              <a:srgbClr val="000000"/>
            </a:solidFill>
            <a:prstDash val="solid"/>
            <a:miter lim="800000"/>
            <a:headEnd type="none" w="sm" len="sm"/>
            <a:tailEnd type="none" w="sm" len="sm"/>
          </a:ln>
        </p:spPr>
      </p:pic>
      <p:sp>
        <p:nvSpPr>
          <p:cNvPr id="155" name="Google Shape;155;p24"/>
          <p:cNvSpPr txBox="1"/>
          <p:nvPr/>
        </p:nvSpPr>
        <p:spPr>
          <a:xfrm>
            <a:off x="283053" y="1350299"/>
            <a:ext cx="11625900" cy="2689800"/>
          </a:xfrm>
          <a:prstGeom prst="rect">
            <a:avLst/>
          </a:prstGeom>
          <a:noFill/>
          <a:ln>
            <a:noFill/>
          </a:ln>
        </p:spPr>
        <p:txBody>
          <a:bodyPr spcFirstLastPara="1" wrap="square" lIns="91425" tIns="45700" rIns="91425" bIns="45700" anchor="t" anchorCtr="0">
            <a:spAutoFit/>
          </a:bodyPr>
          <a:lstStyle/>
          <a:p>
            <a:pPr marL="457200" marR="0" lvl="0" indent="-406400" algn="just" rtl="0">
              <a:spcBef>
                <a:spcPts val="0"/>
              </a:spcBef>
              <a:spcAft>
                <a:spcPts val="0"/>
              </a:spcAft>
              <a:buClr>
                <a:schemeClr val="lt1"/>
              </a:buClr>
              <a:buSzPts val="2800"/>
              <a:buFont typeface="Times New Roman"/>
              <a:buChar char="●"/>
            </a:pPr>
            <a:r>
              <a:rPr lang="en-US" sz="2800" b="0" i="0">
                <a:solidFill>
                  <a:schemeClr val="lt1"/>
                </a:solidFill>
                <a:latin typeface="Times New Roman"/>
                <a:ea typeface="Times New Roman"/>
                <a:cs typeface="Times New Roman"/>
                <a:sym typeface="Times New Roman"/>
              </a:rPr>
              <a:t>Police drones are equipped with high-definition cameras having powerful zoom capabilities, combined to thermal cameras, able to see during the night like in daylight.</a:t>
            </a:r>
            <a:endParaRPr sz="2800">
              <a:solidFill>
                <a:schemeClr val="lt1"/>
              </a:solidFill>
              <a:latin typeface="Times New Roman"/>
              <a:ea typeface="Times New Roman"/>
              <a:cs typeface="Times New Roman"/>
              <a:sym typeface="Times New Roman"/>
            </a:endParaRPr>
          </a:p>
          <a:p>
            <a:pPr marL="457200" marR="0" lvl="0" indent="0" algn="just" rtl="0">
              <a:spcBef>
                <a:spcPts val="0"/>
              </a:spcBef>
              <a:spcAft>
                <a:spcPts val="0"/>
              </a:spcAft>
              <a:buNone/>
            </a:pPr>
            <a:endParaRPr sz="2800">
              <a:solidFill>
                <a:schemeClr val="lt1"/>
              </a:solidFill>
              <a:latin typeface="Times New Roman"/>
              <a:ea typeface="Times New Roman"/>
              <a:cs typeface="Times New Roman"/>
              <a:sym typeface="Times New Roman"/>
            </a:endParaRPr>
          </a:p>
          <a:p>
            <a:pPr marL="457200" marR="0" lvl="0" indent="-406400" algn="just" rtl="0">
              <a:spcBef>
                <a:spcPts val="0"/>
              </a:spcBef>
              <a:spcAft>
                <a:spcPts val="0"/>
              </a:spcAft>
              <a:buClr>
                <a:schemeClr val="lt1"/>
              </a:buClr>
              <a:buSzPts val="2800"/>
              <a:buFont typeface="Times New Roman"/>
              <a:buChar char="●"/>
            </a:pPr>
            <a:r>
              <a:rPr lang="en-US" sz="2800" b="0" i="0">
                <a:solidFill>
                  <a:schemeClr val="lt1"/>
                </a:solidFill>
                <a:latin typeface="Times New Roman"/>
                <a:ea typeface="Times New Roman"/>
                <a:cs typeface="Times New Roman"/>
                <a:sym typeface="Times New Roman"/>
              </a:rPr>
              <a:t>These drones can take-off almost anywhere or keep hovering for a long time.</a:t>
            </a:r>
            <a:endParaRPr sz="2800">
              <a:solidFill>
                <a:schemeClr val="lt1"/>
              </a:solidFill>
              <a:latin typeface="Times New Roman"/>
              <a:ea typeface="Times New Roman"/>
              <a:cs typeface="Times New Roman"/>
              <a:sym typeface="Times New Roman"/>
            </a:endParaRPr>
          </a:p>
        </p:txBody>
      </p:sp>
      <p:sp>
        <p:nvSpPr>
          <p:cNvPr id="156" name="Google Shape;156;p24"/>
          <p:cNvSpPr txBox="1"/>
          <p:nvPr/>
        </p:nvSpPr>
        <p:spPr>
          <a:xfrm>
            <a:off x="1019549" y="5"/>
            <a:ext cx="10152900" cy="65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Algerian"/>
                <a:ea typeface="Algerian"/>
                <a:cs typeface="Algerian"/>
                <a:sym typeface="Algerian"/>
              </a:rPr>
              <a:t>Definition of police surveillance drones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5" descr="The Drone Market and Industry Trends | Toptal®"/>
          <p:cNvPicPr preferRelativeResize="0"/>
          <p:nvPr/>
        </p:nvPicPr>
        <p:blipFill rotWithShape="1">
          <a:blip r:embed="rId3">
            <a:alphaModFix/>
          </a:blip>
          <a:srcRect/>
          <a:stretch/>
        </p:blipFill>
        <p:spPr>
          <a:xfrm>
            <a:off x="0" y="0"/>
            <a:ext cx="12192000" cy="6857999"/>
          </a:xfrm>
          <a:prstGeom prst="rect">
            <a:avLst/>
          </a:prstGeom>
          <a:noFill/>
          <a:ln>
            <a:noFill/>
          </a:ln>
        </p:spPr>
      </p:pic>
      <p:sp>
        <p:nvSpPr>
          <p:cNvPr id="162" name="Google Shape;162;p25"/>
          <p:cNvSpPr txBox="1"/>
          <p:nvPr/>
        </p:nvSpPr>
        <p:spPr>
          <a:xfrm>
            <a:off x="618300" y="169650"/>
            <a:ext cx="10955400" cy="6518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a:solidFill>
                  <a:schemeClr val="lt1"/>
                </a:solidFill>
                <a:latin typeface="Playfair Display"/>
                <a:ea typeface="Playfair Display"/>
                <a:cs typeface="Playfair Display"/>
                <a:sym typeface="Playfair Display"/>
              </a:rPr>
              <a:t>Why Are Drones Useful for Police Departments?</a:t>
            </a:r>
            <a:endParaRPr sz="900" b="1" i="0">
              <a:solidFill>
                <a:schemeClr val="lt1"/>
              </a:solidFill>
              <a:latin typeface="Playfair Display"/>
              <a:ea typeface="Playfair Display"/>
              <a:cs typeface="Playfair Display"/>
              <a:sym typeface="Playfair Display"/>
            </a:endParaRPr>
          </a:p>
          <a:p>
            <a:pPr marL="0" marR="0" lvl="0" indent="0" algn="just" rtl="0">
              <a:spcBef>
                <a:spcPts val="0"/>
              </a:spcBef>
              <a:spcAft>
                <a:spcPts val="0"/>
              </a:spcAft>
              <a:buNone/>
            </a:pPr>
            <a:r>
              <a:rPr lang="en-US" sz="2200" b="1" i="0">
                <a:solidFill>
                  <a:srgbClr val="111111"/>
                </a:solidFill>
                <a:latin typeface="Playfair Display"/>
                <a:ea typeface="Playfair Display"/>
                <a:cs typeface="Playfair Display"/>
                <a:sym typeface="Playfair Display"/>
              </a:rPr>
              <a:t> </a:t>
            </a:r>
            <a:endParaRPr/>
          </a:p>
          <a:p>
            <a:pPr marL="0" marR="0" lvl="0" indent="0" algn="just" rtl="0">
              <a:spcBef>
                <a:spcPts val="0"/>
              </a:spcBef>
              <a:spcAft>
                <a:spcPts val="0"/>
              </a:spcAft>
              <a:buNone/>
            </a:pPr>
            <a:r>
              <a:rPr lang="en-US" sz="2200" b="1" i="0">
                <a:solidFill>
                  <a:srgbClr val="FF0000"/>
                </a:solidFill>
                <a:latin typeface="Lato"/>
                <a:ea typeface="Lato"/>
                <a:cs typeface="Lato"/>
                <a:sym typeface="Lato"/>
              </a:rPr>
              <a:t>Cost Effective </a:t>
            </a:r>
            <a:r>
              <a:rPr lang="en-US" sz="2200" b="0" i="0">
                <a:solidFill>
                  <a:schemeClr val="lt1"/>
                </a:solidFill>
                <a:latin typeface="Lato"/>
                <a:ea typeface="Lato"/>
                <a:cs typeface="Lato"/>
                <a:sym typeface="Lato"/>
              </a:rPr>
              <a:t>– Drones require much lower capital and operating expenditures compared to traditional police air support helicopters. </a:t>
            </a:r>
            <a:endParaRPr/>
          </a:p>
          <a:p>
            <a:pPr marL="0" marR="0" lvl="0" indent="0" algn="just" rtl="0">
              <a:spcBef>
                <a:spcPts val="0"/>
              </a:spcBef>
              <a:spcAft>
                <a:spcPts val="0"/>
              </a:spcAft>
              <a:buNone/>
            </a:pPr>
            <a:endParaRPr sz="2200" b="1" i="0">
              <a:solidFill>
                <a:schemeClr val="lt1"/>
              </a:solidFill>
              <a:latin typeface="Lato"/>
              <a:ea typeface="Lato"/>
              <a:cs typeface="Lato"/>
              <a:sym typeface="Lato"/>
            </a:endParaRPr>
          </a:p>
          <a:p>
            <a:pPr marL="0" marR="0" lvl="0" indent="0" algn="just" rtl="0">
              <a:spcBef>
                <a:spcPts val="0"/>
              </a:spcBef>
              <a:spcAft>
                <a:spcPts val="0"/>
              </a:spcAft>
              <a:buNone/>
            </a:pPr>
            <a:r>
              <a:rPr lang="en-US" sz="2200" b="1" i="0">
                <a:solidFill>
                  <a:srgbClr val="FF0000"/>
                </a:solidFill>
                <a:latin typeface="Lato"/>
                <a:ea typeface="Lato"/>
                <a:cs typeface="Lato"/>
                <a:sym typeface="Lato"/>
              </a:rPr>
              <a:t>Lower Barrier to Entry </a:t>
            </a:r>
            <a:r>
              <a:rPr lang="en-US" sz="2200" b="0" i="0">
                <a:solidFill>
                  <a:schemeClr val="lt1"/>
                </a:solidFill>
                <a:latin typeface="Lato"/>
                <a:ea typeface="Lato"/>
                <a:cs typeface="Lato"/>
                <a:sym typeface="Lato"/>
              </a:rPr>
              <a:t>– It is far easier to train law enforcement officers to operate drones in police related deployments rather than training them to pilot air support helicopters. The associated costs are significantly reduced as well. </a:t>
            </a:r>
            <a:endParaRPr/>
          </a:p>
          <a:p>
            <a:pPr marL="0" marR="0" lvl="0" indent="0" algn="just" rtl="0">
              <a:spcBef>
                <a:spcPts val="0"/>
              </a:spcBef>
              <a:spcAft>
                <a:spcPts val="0"/>
              </a:spcAft>
              <a:buNone/>
            </a:pPr>
            <a:endParaRPr sz="2200" b="1" i="0">
              <a:solidFill>
                <a:schemeClr val="lt1"/>
              </a:solidFill>
              <a:latin typeface="Lato"/>
              <a:ea typeface="Lato"/>
              <a:cs typeface="Lato"/>
              <a:sym typeface="Lato"/>
            </a:endParaRPr>
          </a:p>
          <a:p>
            <a:pPr marL="0" marR="0" lvl="0" indent="0" algn="just" rtl="0">
              <a:spcBef>
                <a:spcPts val="0"/>
              </a:spcBef>
              <a:spcAft>
                <a:spcPts val="0"/>
              </a:spcAft>
              <a:buNone/>
            </a:pPr>
            <a:r>
              <a:rPr lang="en-US" sz="2200" b="1" i="0">
                <a:solidFill>
                  <a:srgbClr val="FF0000"/>
                </a:solidFill>
                <a:latin typeface="Lato"/>
                <a:ea typeface="Lato"/>
                <a:cs typeface="Lato"/>
                <a:sym typeface="Lato"/>
              </a:rPr>
              <a:t>Rapid Aerial Surveillance </a:t>
            </a:r>
            <a:r>
              <a:rPr lang="en-US" sz="2200" b="0" i="0">
                <a:solidFill>
                  <a:schemeClr val="lt1"/>
                </a:solidFill>
                <a:latin typeface="Lato"/>
                <a:ea typeface="Lato"/>
                <a:cs typeface="Lato"/>
                <a:sym typeface="Lato"/>
              </a:rPr>
              <a:t>-Drones allow police departments to survey crime scenes and search grids within moments of arriving on scene, and to do so much more comprehensively from the air. </a:t>
            </a:r>
            <a:endParaRPr/>
          </a:p>
          <a:p>
            <a:pPr marL="0" marR="0" lvl="0" indent="0" algn="just" rtl="0">
              <a:spcBef>
                <a:spcPts val="0"/>
              </a:spcBef>
              <a:spcAft>
                <a:spcPts val="0"/>
              </a:spcAft>
              <a:buNone/>
            </a:pPr>
            <a:endParaRPr sz="2200" b="0" i="0">
              <a:solidFill>
                <a:schemeClr val="lt1"/>
              </a:solidFill>
              <a:latin typeface="Lato"/>
              <a:ea typeface="Lato"/>
              <a:cs typeface="Lato"/>
              <a:sym typeface="Lato"/>
            </a:endParaRPr>
          </a:p>
          <a:p>
            <a:pPr marL="0" marR="0" lvl="0" indent="0" algn="just" rtl="0">
              <a:spcBef>
                <a:spcPts val="0"/>
              </a:spcBef>
              <a:spcAft>
                <a:spcPts val="0"/>
              </a:spcAft>
              <a:buNone/>
            </a:pPr>
            <a:r>
              <a:rPr lang="en-US" sz="2200" b="1" i="0">
                <a:solidFill>
                  <a:srgbClr val="FF0000"/>
                </a:solidFill>
                <a:latin typeface="Lato"/>
                <a:ea typeface="Lato"/>
                <a:cs typeface="Lato"/>
                <a:sym typeface="Lato"/>
              </a:rPr>
              <a:t>Efficiency</a:t>
            </a:r>
            <a:r>
              <a:rPr lang="en-US" sz="2200" b="0" i="0">
                <a:solidFill>
                  <a:schemeClr val="lt1"/>
                </a:solidFill>
                <a:latin typeface="Lato"/>
                <a:ea typeface="Lato"/>
                <a:cs typeface="Lato"/>
                <a:sym typeface="Lato"/>
              </a:rPr>
              <a:t> – Drones can be deployed significantly quicker than traditional police air support helicopters </a:t>
            </a:r>
            <a:endParaRPr/>
          </a:p>
          <a:p>
            <a:pPr marL="0" marR="0" lvl="0" indent="0" algn="just" rtl="0">
              <a:spcBef>
                <a:spcPts val="0"/>
              </a:spcBef>
              <a:spcAft>
                <a:spcPts val="0"/>
              </a:spcAft>
              <a:buNone/>
            </a:pPr>
            <a:endParaRPr sz="2200" b="1" i="0">
              <a:solidFill>
                <a:schemeClr val="lt1"/>
              </a:solidFill>
              <a:latin typeface="Lato"/>
              <a:ea typeface="Lato"/>
              <a:cs typeface="Lato"/>
              <a:sym typeface="Lato"/>
            </a:endParaRPr>
          </a:p>
          <a:p>
            <a:pPr marL="0" marR="0" lvl="0" indent="0" algn="just" rtl="0">
              <a:spcBef>
                <a:spcPts val="0"/>
              </a:spcBef>
              <a:spcAft>
                <a:spcPts val="0"/>
              </a:spcAft>
              <a:buNone/>
            </a:pPr>
            <a:r>
              <a:rPr lang="en-US" sz="2200" b="1" i="0">
                <a:solidFill>
                  <a:srgbClr val="FF0000"/>
                </a:solidFill>
                <a:latin typeface="Lato"/>
                <a:ea typeface="Lato"/>
                <a:cs typeface="Lato"/>
                <a:sym typeface="Lato"/>
              </a:rPr>
              <a:t>Reduced Risk </a:t>
            </a:r>
            <a:r>
              <a:rPr lang="en-US" sz="2200" b="0" i="0">
                <a:solidFill>
                  <a:schemeClr val="lt1"/>
                </a:solidFill>
                <a:latin typeface="Lato"/>
                <a:ea typeface="Lato"/>
                <a:cs typeface="Lato"/>
                <a:sym typeface="Lato"/>
              </a:rPr>
              <a:t>– Since drones are remotely operated, they allow police officers to conduct crime scene searches and assess dangerous situations up close (such as active shooter incidents) prior to having to physically send police officers into harm’s way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2050" name="Picture 2" descr="Quadcopter low poly design, drone polygonal vector illustration on a dark blue background. Unmanned aerial vehicle concept design. Quadcopter low poly design, drone polygonal vector illustration on a dark blue background. Unmanned aerial vehicle concept design. flying drone 3d model stock illustrations">
            <a:extLst>
              <a:ext uri="{FF2B5EF4-FFF2-40B4-BE49-F238E27FC236}">
                <a16:creationId xmlns:a16="http://schemas.microsoft.com/office/drawing/2014/main" xmlns="" id="{8372F3A4-2A2C-A4BF-52E1-14CDFE8A8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 y="0"/>
            <a:ext cx="12200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8" name="Google Shape;168;p26"/>
          <p:cNvSpPr txBox="1"/>
          <p:nvPr/>
        </p:nvSpPr>
        <p:spPr>
          <a:xfrm>
            <a:off x="393896" y="256200"/>
            <a:ext cx="10953600" cy="634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dirty="0">
                <a:solidFill>
                  <a:schemeClr val="lt1"/>
                </a:solidFill>
                <a:latin typeface="Algerian"/>
                <a:ea typeface="Algerian"/>
                <a:cs typeface="Algerian"/>
                <a:sym typeface="Algerian"/>
              </a:rPr>
              <a:t>What to Know Before Using Drones</a:t>
            </a:r>
            <a:endParaRPr dirty="0"/>
          </a:p>
          <a:p>
            <a:pPr marL="0" marR="0" lvl="0" indent="0" algn="ctr" rtl="0">
              <a:spcBef>
                <a:spcPts val="0"/>
              </a:spcBef>
              <a:spcAft>
                <a:spcPts val="0"/>
              </a:spcAft>
              <a:buNone/>
            </a:pPr>
            <a:endParaRPr sz="2400" b="1" i="0" dirty="0">
              <a:solidFill>
                <a:srgbClr val="333333"/>
              </a:solidFill>
              <a:latin typeface="Times New Roman"/>
              <a:ea typeface="Times New Roman"/>
              <a:cs typeface="Times New Roman"/>
              <a:sym typeface="Times New Roman"/>
            </a:endParaRPr>
          </a:p>
          <a:p>
            <a:pPr marL="0" marR="0" lvl="0" indent="0" algn="l" rtl="0">
              <a:spcBef>
                <a:spcPts val="0"/>
              </a:spcBef>
              <a:spcAft>
                <a:spcPts val="0"/>
              </a:spcAft>
              <a:buNone/>
            </a:pPr>
            <a:endParaRPr sz="1800" b="1" i="0" dirty="0">
              <a:solidFill>
                <a:schemeClr val="lt1"/>
              </a:solidFill>
              <a:latin typeface="Playfair Display"/>
              <a:ea typeface="Playfair Display"/>
              <a:cs typeface="Playfair Display"/>
              <a:sym typeface="Playfair Display"/>
            </a:endParaRPr>
          </a:p>
          <a:p>
            <a:pPr marL="0" marR="0" lvl="0" indent="0" algn="l" rtl="0">
              <a:spcBef>
                <a:spcPts val="0"/>
              </a:spcBef>
              <a:spcAft>
                <a:spcPts val="0"/>
              </a:spcAft>
              <a:buNone/>
            </a:pPr>
            <a:r>
              <a:rPr lang="en-US" sz="2400" b="1" i="0" dirty="0">
                <a:solidFill>
                  <a:srgbClr val="FFFF00"/>
                </a:solidFill>
                <a:latin typeface="Lato"/>
                <a:ea typeface="Lato"/>
                <a:cs typeface="Lato"/>
                <a:sym typeface="Lato"/>
              </a:rPr>
              <a:t>FAA Rules and Regulations</a:t>
            </a:r>
            <a:r>
              <a:rPr lang="en-US" sz="2400" b="1" i="0" dirty="0">
                <a:solidFill>
                  <a:srgbClr val="FF0000"/>
                </a:solidFill>
                <a:latin typeface="Lato"/>
                <a:ea typeface="Lato"/>
                <a:cs typeface="Lato"/>
                <a:sym typeface="Lato"/>
              </a:rPr>
              <a:t>  </a:t>
            </a:r>
            <a:r>
              <a:rPr lang="en-US" sz="2400" b="0" i="0" dirty="0">
                <a:solidFill>
                  <a:schemeClr val="lt1"/>
                </a:solidFill>
                <a:latin typeface="Lato"/>
                <a:ea typeface="Lato"/>
                <a:cs typeface="Lato"/>
                <a:sym typeface="Lato"/>
              </a:rPr>
              <a:t>– Without a special waiver, current FAA regulations only allow drones to be flown during daylight hours, no higher than 400 feet and no faster than 100 miles per hour. Additionally, the aircraft must remain in the visual line of sight of the remote operator.  </a:t>
            </a:r>
            <a:endParaRPr dirty="0"/>
          </a:p>
          <a:p>
            <a:pPr marL="0" marR="0" lvl="0" indent="0" algn="l" rtl="0">
              <a:spcBef>
                <a:spcPts val="0"/>
              </a:spcBef>
              <a:spcAft>
                <a:spcPts val="0"/>
              </a:spcAft>
              <a:buNone/>
            </a:pPr>
            <a:endParaRPr sz="2400" b="0" i="0" dirty="0">
              <a:solidFill>
                <a:schemeClr val="lt1"/>
              </a:solidFill>
              <a:latin typeface="Lato"/>
              <a:ea typeface="Lato"/>
              <a:cs typeface="Lato"/>
              <a:sym typeface="Lato"/>
            </a:endParaRPr>
          </a:p>
          <a:p>
            <a:pPr marL="0" marR="0" lvl="0" indent="0" algn="l" rtl="0">
              <a:spcBef>
                <a:spcPts val="0"/>
              </a:spcBef>
              <a:spcAft>
                <a:spcPts val="0"/>
              </a:spcAft>
              <a:buNone/>
            </a:pPr>
            <a:r>
              <a:rPr lang="en-US" sz="2400" b="1" i="0" dirty="0">
                <a:solidFill>
                  <a:srgbClr val="FFFF00"/>
                </a:solidFill>
                <a:latin typeface="Lato"/>
                <a:ea typeface="Lato"/>
                <a:cs typeface="Lato"/>
                <a:sym typeface="Lato"/>
              </a:rPr>
              <a:t>Costs of Setting Up a Drone Program</a:t>
            </a:r>
            <a:r>
              <a:rPr lang="en-US" sz="2400" b="1" i="0" dirty="0">
                <a:solidFill>
                  <a:srgbClr val="FF0000"/>
                </a:solidFill>
                <a:latin typeface="Lato"/>
                <a:ea typeface="Lato"/>
                <a:cs typeface="Lato"/>
                <a:sym typeface="Lato"/>
              </a:rPr>
              <a:t> </a:t>
            </a:r>
            <a:r>
              <a:rPr lang="en-US" sz="2400" b="0" i="0" dirty="0">
                <a:solidFill>
                  <a:srgbClr val="FF0000"/>
                </a:solidFill>
                <a:latin typeface="Lato"/>
                <a:ea typeface="Lato"/>
                <a:cs typeface="Lato"/>
                <a:sym typeface="Lato"/>
              </a:rPr>
              <a:t> </a:t>
            </a:r>
            <a:r>
              <a:rPr lang="en-US" sz="2400" b="0" i="0" dirty="0">
                <a:solidFill>
                  <a:schemeClr val="lt1"/>
                </a:solidFill>
                <a:latin typeface="Lato"/>
                <a:ea typeface="Lato"/>
                <a:cs typeface="Lato"/>
                <a:sym typeface="Lato"/>
              </a:rPr>
              <a:t>– Flying a drone for commercial use requires training.  While the benefits far outweigh the costs, it’s important for police departments to understand their goals and create a plan before purchasing hardware.  </a:t>
            </a:r>
            <a:endParaRPr dirty="0"/>
          </a:p>
          <a:p>
            <a:pPr marL="0" marR="0" lvl="0" indent="0" algn="l" rtl="0">
              <a:spcBef>
                <a:spcPts val="0"/>
              </a:spcBef>
              <a:spcAft>
                <a:spcPts val="0"/>
              </a:spcAft>
              <a:buNone/>
            </a:pPr>
            <a:endParaRPr sz="2400" b="0" i="0" dirty="0">
              <a:solidFill>
                <a:schemeClr val="lt1"/>
              </a:solidFill>
              <a:latin typeface="Lato"/>
              <a:ea typeface="Lato"/>
              <a:cs typeface="Lato"/>
              <a:sym typeface="Lato"/>
            </a:endParaRPr>
          </a:p>
          <a:p>
            <a:pPr marL="0" marR="0" lvl="0" indent="0" algn="l" rtl="0">
              <a:spcBef>
                <a:spcPts val="0"/>
              </a:spcBef>
              <a:spcAft>
                <a:spcPts val="0"/>
              </a:spcAft>
              <a:buNone/>
            </a:pPr>
            <a:r>
              <a:rPr lang="en-US" sz="2400" b="1" i="0" dirty="0">
                <a:solidFill>
                  <a:srgbClr val="FFFF00"/>
                </a:solidFill>
                <a:latin typeface="Lato"/>
                <a:ea typeface="Lato"/>
                <a:cs typeface="Lato"/>
                <a:sym typeface="Lato"/>
              </a:rPr>
              <a:t>Risk of Lawsuits</a:t>
            </a:r>
            <a:r>
              <a:rPr lang="en-US" sz="2400" b="0" i="0" dirty="0">
                <a:solidFill>
                  <a:srgbClr val="FFFF00"/>
                </a:solidFill>
                <a:latin typeface="Lato"/>
                <a:ea typeface="Lato"/>
                <a:cs typeface="Lato"/>
                <a:sym typeface="Lato"/>
              </a:rPr>
              <a:t> </a:t>
            </a:r>
            <a:r>
              <a:rPr lang="en-US" sz="2400" b="0" i="0" dirty="0">
                <a:solidFill>
                  <a:srgbClr val="FF0000"/>
                </a:solidFill>
                <a:latin typeface="Lato"/>
                <a:ea typeface="Lato"/>
                <a:cs typeface="Lato"/>
                <a:sym typeface="Lato"/>
              </a:rPr>
              <a:t>- </a:t>
            </a:r>
            <a:r>
              <a:rPr lang="en-US" sz="2400" b="0" i="0" dirty="0">
                <a:solidFill>
                  <a:schemeClr val="lt1"/>
                </a:solidFill>
                <a:latin typeface="Lato"/>
                <a:ea typeface="Lato"/>
                <a:cs typeface="Lato"/>
                <a:sym typeface="Lato"/>
              </a:rPr>
              <a:t>Similar to any other collision, if a drone crashes, any </a:t>
            </a:r>
            <a:r>
              <a:rPr lang="en-US" sz="2400" b="0" i="0" dirty="0" smtClean="0">
                <a:solidFill>
                  <a:schemeClr val="lt1"/>
                </a:solidFill>
                <a:latin typeface="Lato"/>
                <a:ea typeface="Lato"/>
                <a:cs typeface="Lato"/>
                <a:sym typeface="Lato"/>
              </a:rPr>
              <a:t>harmed individuals </a:t>
            </a:r>
            <a:r>
              <a:rPr lang="en-US" sz="2400" b="0" i="0" dirty="0">
                <a:solidFill>
                  <a:schemeClr val="lt1"/>
                </a:solidFill>
                <a:latin typeface="Lato"/>
                <a:ea typeface="Lato"/>
                <a:cs typeface="Lato"/>
                <a:sym typeface="Lato"/>
              </a:rPr>
              <a:t>may be able to bring upon a lawsuit. This further emphasizes the importance of training, and understanding the rules and regulations, so oil and gas firms can fly safely and compliantly.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7"/>
          <p:cNvPicPr preferRelativeResize="0"/>
          <p:nvPr/>
        </p:nvPicPr>
        <p:blipFill rotWithShape="1">
          <a:blip r:embed="rId3">
            <a:alphaModFix/>
          </a:blip>
          <a:srcRect/>
          <a:stretch/>
        </p:blipFill>
        <p:spPr>
          <a:xfrm>
            <a:off x="0" y="-375"/>
            <a:ext cx="12191999" cy="6858375"/>
          </a:xfrm>
          <a:prstGeom prst="rect">
            <a:avLst/>
          </a:prstGeom>
          <a:noFill/>
          <a:ln>
            <a:noFill/>
          </a:ln>
        </p:spPr>
      </p:pic>
      <p:sp>
        <p:nvSpPr>
          <p:cNvPr id="174" name="Google Shape;174;p27"/>
          <p:cNvSpPr txBox="1">
            <a:spLocks noGrp="1"/>
          </p:cNvSpPr>
          <p:nvPr>
            <p:ph type="title"/>
          </p:nvPr>
        </p:nvSpPr>
        <p:spPr>
          <a:xfrm>
            <a:off x="419100" y="714822"/>
            <a:ext cx="6013500" cy="4347900"/>
          </a:xfrm>
          <a:prstGeom prst="rect">
            <a:avLst/>
          </a:prstGeom>
          <a:noFill/>
          <a:ln>
            <a:noFill/>
          </a:ln>
        </p:spPr>
        <p:txBody>
          <a:bodyPr spcFirstLastPara="1" wrap="square" lIns="91425" tIns="45700" rIns="91425" bIns="45700" anchor="ctr" anchorCtr="0">
            <a:normAutofit/>
          </a:bodyPr>
          <a:lstStyle/>
          <a:p>
            <a:pPr marL="457200" lvl="0" indent="-406400" algn="just" rtl="0">
              <a:lnSpc>
                <a:spcPct val="90000"/>
              </a:lnSpc>
              <a:spcBef>
                <a:spcPts val="0"/>
              </a:spcBef>
              <a:spcAft>
                <a:spcPts val="0"/>
              </a:spcAft>
              <a:buClr>
                <a:schemeClr val="lt2"/>
              </a:buClr>
              <a:buSzPts val="2800"/>
              <a:buFont typeface="Arial"/>
              <a:buChar char="●"/>
            </a:pPr>
            <a:r>
              <a:rPr lang="en-US" sz="2800" b="0" i="0">
                <a:solidFill>
                  <a:schemeClr val="lt2"/>
                </a:solidFill>
                <a:latin typeface="Arial"/>
                <a:ea typeface="Arial"/>
                <a:cs typeface="Arial"/>
                <a:sym typeface="Arial"/>
              </a:rPr>
              <a:t>Drone surveillance is an ideal choice when it comes to large events such as concerts, political rallies, and marathons.</a:t>
            </a:r>
            <a:endParaRPr sz="2800">
              <a:solidFill>
                <a:schemeClr val="lt2"/>
              </a:solidFill>
              <a:latin typeface="Arial"/>
              <a:ea typeface="Arial"/>
              <a:cs typeface="Arial"/>
              <a:sym typeface="Arial"/>
            </a:endParaRPr>
          </a:p>
          <a:p>
            <a:pPr marL="914400" lvl="0" indent="0" algn="just" rtl="0">
              <a:lnSpc>
                <a:spcPct val="90000"/>
              </a:lnSpc>
              <a:spcBef>
                <a:spcPts val="0"/>
              </a:spcBef>
              <a:spcAft>
                <a:spcPts val="0"/>
              </a:spcAft>
              <a:buNone/>
            </a:pPr>
            <a:endParaRPr sz="2800">
              <a:solidFill>
                <a:schemeClr val="lt2"/>
              </a:solidFill>
              <a:latin typeface="Arial"/>
              <a:ea typeface="Arial"/>
              <a:cs typeface="Arial"/>
              <a:sym typeface="Arial"/>
            </a:endParaRPr>
          </a:p>
          <a:p>
            <a:pPr marL="457200" lvl="0" indent="-406400" algn="just" rtl="0">
              <a:lnSpc>
                <a:spcPct val="90000"/>
              </a:lnSpc>
              <a:spcBef>
                <a:spcPts val="0"/>
              </a:spcBef>
              <a:spcAft>
                <a:spcPts val="0"/>
              </a:spcAft>
              <a:buClr>
                <a:schemeClr val="lt2"/>
              </a:buClr>
              <a:buSzPts val="2800"/>
              <a:buFont typeface="Arial"/>
              <a:buChar char="●"/>
            </a:pPr>
            <a:r>
              <a:rPr lang="en-US" sz="2800" b="0" i="0">
                <a:solidFill>
                  <a:schemeClr val="lt2"/>
                </a:solidFill>
                <a:latin typeface="Arial"/>
                <a:ea typeface="Arial"/>
                <a:cs typeface="Arial"/>
                <a:sym typeface="Arial"/>
              </a:rPr>
              <a:t>They can be deployed very quickly and provide you with an overview to prevent illegal activity and protect attendees.</a:t>
            </a:r>
            <a:endParaRPr sz="2800">
              <a:solidFill>
                <a:schemeClr val="lt2"/>
              </a:solidFill>
            </a:endParaRPr>
          </a:p>
        </p:txBody>
      </p:sp>
      <p:sp>
        <p:nvSpPr>
          <p:cNvPr id="175" name="Google Shape;175;p27"/>
          <p:cNvSpPr txBox="1"/>
          <p:nvPr/>
        </p:nvSpPr>
        <p:spPr>
          <a:xfrm rot="343" flipH="1">
            <a:off x="419099" y="377447"/>
            <a:ext cx="6013500" cy="76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400"/>
              <a:buFont typeface="Algerian"/>
              <a:buNone/>
            </a:pPr>
            <a:r>
              <a:rPr lang="en-US" sz="4400">
                <a:solidFill>
                  <a:schemeClr val="lt1"/>
                </a:solidFill>
                <a:latin typeface="Algerian"/>
                <a:ea typeface="Algerian"/>
                <a:cs typeface="Algerian"/>
                <a:sym typeface="Algerian"/>
              </a:rPr>
              <a:t>CONCLUSION</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t Thank You Google Slides and PowerPoint Template">
            <a:extLst>
              <a:ext uri="{FF2B5EF4-FFF2-40B4-BE49-F238E27FC236}">
                <a16:creationId xmlns:a16="http://schemas.microsoft.com/office/drawing/2014/main" xmlns="" id="{C536E27D-53CD-148E-BDE7-4EB1CC59E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696"/>
            <a:ext cx="12192000" cy="6913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201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4" descr="71,469 Uav Images, Stock Photos &amp; Vectors | Shutterstock"/>
          <p:cNvPicPr preferRelativeResize="0"/>
          <p:nvPr/>
        </p:nvPicPr>
        <p:blipFill rotWithShape="1">
          <a:blip r:embed="rId3">
            <a:alphaModFix/>
          </a:blip>
          <a:srcRect b="7499"/>
          <a:stretch/>
        </p:blipFill>
        <p:spPr>
          <a:xfrm>
            <a:off x="0" y="0"/>
            <a:ext cx="12233189" cy="6858000"/>
          </a:xfrm>
          <a:prstGeom prst="rect">
            <a:avLst/>
          </a:prstGeom>
          <a:noFill/>
          <a:ln w="88900" cap="sq" cmpd="thickThin">
            <a:solidFill>
              <a:srgbClr val="000000"/>
            </a:solidFill>
            <a:prstDash val="solid"/>
            <a:miter lim="800000"/>
            <a:headEnd type="none" w="sm" len="sm"/>
            <a:tailEnd type="none" w="sm" len="sm"/>
          </a:ln>
        </p:spPr>
      </p:pic>
      <p:sp>
        <p:nvSpPr>
          <p:cNvPr id="94" name="Google Shape;94;p14"/>
          <p:cNvSpPr txBox="1"/>
          <p:nvPr/>
        </p:nvSpPr>
        <p:spPr>
          <a:xfrm>
            <a:off x="503300" y="2084521"/>
            <a:ext cx="11226600" cy="4017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200" b="0" i="0" u="none" strike="noStrike" cap="none">
                <a:solidFill>
                  <a:schemeClr val="lt1"/>
                </a:solidFill>
                <a:latin typeface="Arial"/>
                <a:ea typeface="Arial"/>
                <a:cs typeface="Arial"/>
                <a:sym typeface="Arial"/>
              </a:rPr>
              <a:t>A drone, in a technological context, is an unmanned aircraft. Drones are more formally known as unmanned aerial vehicles (UAVs) or unmanned aircraft systems (UASes). Essentially, a drone is a flying robot.</a:t>
            </a:r>
            <a:endParaRPr sz="3200" b="0" i="0" u="none" strike="noStrike" cap="none">
              <a:solidFill>
                <a:schemeClr val="lt1"/>
              </a:solidFill>
              <a:latin typeface="Open Sans"/>
              <a:ea typeface="Open Sans"/>
              <a:cs typeface="Open Sans"/>
              <a:sym typeface="Open Sans"/>
            </a:endParaRPr>
          </a:p>
          <a:p>
            <a:pPr marL="0" marR="0" lvl="0" indent="0" algn="just" rtl="0">
              <a:spcBef>
                <a:spcPts val="0"/>
              </a:spcBef>
              <a:spcAft>
                <a:spcPts val="0"/>
              </a:spcAft>
              <a:buNone/>
            </a:pPr>
            <a:r>
              <a:rPr lang="en-US" sz="3200" b="0" i="0" u="none" strike="noStrike" cap="none">
                <a:solidFill>
                  <a:schemeClr val="lt1"/>
                </a:solidFill>
                <a:latin typeface="Arial"/>
                <a:ea typeface="Arial"/>
                <a:cs typeface="Arial"/>
                <a:sym typeface="Arial"/>
              </a:rPr>
              <a:t>The aircraft may be remotely controlled or can fly autonomously through software-controlled flight plans in their embedded systems working in conjunction with onboard sensors and GPS.</a:t>
            </a:r>
            <a:endParaRPr sz="3200" b="0" i="0" u="none" strike="noStrike" cap="none">
              <a:solidFill>
                <a:schemeClr val="lt1"/>
              </a:solidFill>
              <a:latin typeface="Open Sans"/>
              <a:ea typeface="Open Sans"/>
              <a:cs typeface="Open Sans"/>
              <a:sym typeface="Open Sans"/>
            </a:endParaRPr>
          </a:p>
        </p:txBody>
      </p:sp>
      <p:sp>
        <p:nvSpPr>
          <p:cNvPr id="95" name="Google Shape;95;p14"/>
          <p:cNvSpPr txBox="1"/>
          <p:nvPr/>
        </p:nvSpPr>
        <p:spPr>
          <a:xfrm>
            <a:off x="2000250" y="171450"/>
            <a:ext cx="7143750"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i="0" u="none" strike="noStrike" cap="none">
                <a:solidFill>
                  <a:schemeClr val="dk1"/>
                </a:solidFill>
                <a:latin typeface="Algerian"/>
                <a:ea typeface="Algerian"/>
                <a:cs typeface="Algerian"/>
                <a:sym typeface="Algerian"/>
              </a:rPr>
              <a:t>Introduction to drone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descr="What are 4 types of drones? - Quora"/>
          <p:cNvPicPr preferRelativeResize="0"/>
          <p:nvPr/>
        </p:nvPicPr>
        <p:blipFill rotWithShape="1">
          <a:blip r:embed="rId3">
            <a:alphaModFix/>
          </a:blip>
          <a:srcRect/>
          <a:stretch/>
        </p:blipFill>
        <p:spPr>
          <a:xfrm>
            <a:off x="522515" y="1204686"/>
            <a:ext cx="11074399" cy="5653314"/>
          </a:xfrm>
          <a:prstGeom prst="roundRect">
            <a:avLst>
              <a:gd name="adj" fmla="val 11111"/>
            </a:avLst>
          </a:prstGeom>
          <a:noFill/>
          <a:ln w="190500" cap="rnd" cmpd="sng">
            <a:solidFill>
              <a:srgbClr val="494429"/>
            </a:solidFill>
            <a:prstDash val="solid"/>
            <a:round/>
            <a:headEnd type="none" w="sm" len="sm"/>
            <a:tailEnd type="none" w="sm" len="sm"/>
          </a:ln>
          <a:effectLst>
            <a:outerShdw blurRad="101600" dist="50800" dir="7200000" algn="tl" rotWithShape="0">
              <a:srgbClr val="000000">
                <a:alpha val="44705"/>
              </a:srgbClr>
            </a:outerShdw>
          </a:effectLst>
        </p:spPr>
      </p:pic>
      <p:sp>
        <p:nvSpPr>
          <p:cNvPr id="101" name="Google Shape;101;p15"/>
          <p:cNvSpPr txBox="1"/>
          <p:nvPr/>
        </p:nvSpPr>
        <p:spPr>
          <a:xfrm>
            <a:off x="1457325" y="223880"/>
            <a:ext cx="927735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chemeClr val="dk1"/>
                </a:solidFill>
                <a:latin typeface="Algerian"/>
                <a:ea typeface="Algerian"/>
                <a:cs typeface="Algerian"/>
                <a:sym typeface="Algerian"/>
              </a:rPr>
              <a:t>Different types of drones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descr="India's emerging drone industry - KPMG India"/>
          <p:cNvPicPr preferRelativeResize="0"/>
          <p:nvPr/>
        </p:nvPicPr>
        <p:blipFill rotWithShape="1">
          <a:blip r:embed="rId3">
            <a:alphaModFix/>
          </a:blip>
          <a:srcRect l="8759" t="8600"/>
          <a:stretch/>
        </p:blipFill>
        <p:spPr>
          <a:xfrm>
            <a:off x="383325" y="0"/>
            <a:ext cx="10749000" cy="6858000"/>
          </a:xfrm>
          <a:prstGeom prst="ellipse">
            <a:avLst/>
          </a:prstGeom>
          <a:noFill/>
          <a:ln>
            <a:noFill/>
          </a:ln>
        </p:spPr>
      </p:pic>
      <p:sp>
        <p:nvSpPr>
          <p:cNvPr id="107" name="Google Shape;107;p16"/>
          <p:cNvSpPr txBox="1"/>
          <p:nvPr/>
        </p:nvSpPr>
        <p:spPr>
          <a:xfrm>
            <a:off x="1873242" y="4481318"/>
            <a:ext cx="892628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i="0" u="none" strike="noStrike" cap="none">
                <a:solidFill>
                  <a:schemeClr val="lt1"/>
                </a:solidFill>
                <a:latin typeface="Algerian"/>
                <a:ea typeface="Algerian"/>
                <a:cs typeface="Algerian"/>
                <a:sym typeface="Algerian"/>
              </a:rPr>
              <a:t>Applications of drones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7" descr="Drones | Free Full-Text | Simultaneous Localization and Mapping (SLAM) and  Data Fusion in Unmanned Aerial Vehicles: Recent Advances and Challenges"/>
          <p:cNvPicPr preferRelativeResize="0"/>
          <p:nvPr/>
        </p:nvPicPr>
        <p:blipFill rotWithShape="1">
          <a:blip r:embed="rId3">
            <a:alphaModFix/>
          </a:blip>
          <a:srcRect/>
          <a:stretch/>
        </p:blipFill>
        <p:spPr>
          <a:xfrm>
            <a:off x="0" y="1"/>
            <a:ext cx="12192000" cy="7054670"/>
          </a:xfrm>
          <a:prstGeom prst="rect">
            <a:avLst/>
          </a:prstGeom>
          <a:noFill/>
          <a:ln w="88900" cap="sq" cmpd="thickThin">
            <a:solidFill>
              <a:srgbClr val="000000"/>
            </a:solidFill>
            <a:prstDash val="solid"/>
            <a:miter lim="800000"/>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8" descr="May 2019 - New Federal Drone Laws: Make sure you are flying legally!!! -  MKE Drones - Milwaukee Aerial Drone Photo and Video"/>
          <p:cNvPicPr preferRelativeResize="0"/>
          <p:nvPr/>
        </p:nvPicPr>
        <p:blipFill rotWithShape="1">
          <a:blip r:embed="rId3">
            <a:alphaModFix/>
          </a:blip>
          <a:srcRect/>
          <a:stretch/>
        </p:blipFill>
        <p:spPr>
          <a:xfrm>
            <a:off x="1" y="-254337"/>
            <a:ext cx="12191999" cy="6858000"/>
          </a:xfrm>
          <a:prstGeom prst="rect">
            <a:avLst/>
          </a:prstGeom>
          <a:noFill/>
          <a:ln w="228600" cap="sq" cmpd="thickThin">
            <a:solidFill>
              <a:srgbClr val="000000"/>
            </a:solidFill>
            <a:prstDash val="solid"/>
            <a:miter lim="800000"/>
            <a:headEnd type="none" w="sm" len="sm"/>
            <a:tailEnd type="none" w="sm" len="sm"/>
          </a:ln>
        </p:spPr>
      </p:pic>
      <p:sp>
        <p:nvSpPr>
          <p:cNvPr id="118" name="Google Shape;118;p18"/>
          <p:cNvSpPr txBox="1"/>
          <p:nvPr/>
        </p:nvSpPr>
        <p:spPr>
          <a:xfrm>
            <a:off x="0" y="5587875"/>
            <a:ext cx="12192000" cy="1015800"/>
          </a:xfrm>
          <a:prstGeom prst="rect">
            <a:avLst/>
          </a:prstGeom>
          <a:solidFill>
            <a:srgbClr val="0000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0" i="0">
                <a:solidFill>
                  <a:srgbClr val="FFFFFF"/>
                </a:solidFill>
                <a:latin typeface="Arial"/>
                <a:ea typeface="Arial"/>
                <a:cs typeface="Arial"/>
                <a:sym typeface="Arial"/>
              </a:rPr>
              <a:t>Surveillance &amp; Security Drone</a:t>
            </a:r>
            <a:endParaRPr sz="60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mt="41000"/>
          </a:blip>
          <a:stretch>
            <a:fillRect/>
          </a:stretch>
        </a:blipFill>
        <a:effectLst/>
      </p:bgPr>
    </p:bg>
    <p:spTree>
      <p:nvGrpSpPr>
        <p:cNvPr id="1" name="Shape 122"/>
        <p:cNvGrpSpPr/>
        <p:nvPr/>
      </p:nvGrpSpPr>
      <p:grpSpPr>
        <a:xfrm>
          <a:off x="0" y="0"/>
          <a:ext cx="0" cy="0"/>
          <a:chOff x="0" y="0"/>
          <a:chExt cx="0" cy="0"/>
        </a:xfrm>
      </p:grpSpPr>
      <p:sp>
        <p:nvSpPr>
          <p:cNvPr id="123" name="Google Shape;123;p19"/>
          <p:cNvSpPr txBox="1"/>
          <p:nvPr/>
        </p:nvSpPr>
        <p:spPr>
          <a:xfrm>
            <a:off x="3943520" y="0"/>
            <a:ext cx="500897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a:solidFill>
                  <a:schemeClr val="dk1"/>
                </a:solidFill>
                <a:latin typeface="Algerian"/>
                <a:ea typeface="Algerian"/>
                <a:cs typeface="Algerian"/>
                <a:sym typeface="Algerian"/>
              </a:rPr>
              <a:t>DESIGN</a:t>
            </a:r>
            <a:endParaRPr dirty="0"/>
          </a:p>
        </p:txBody>
      </p:sp>
      <p:pic>
        <p:nvPicPr>
          <p:cNvPr id="124" name="Google Shape;124;p19" descr="PDF) Surveillance Drone"/>
          <p:cNvPicPr preferRelativeResize="0"/>
          <p:nvPr/>
        </p:nvPicPr>
        <p:blipFill rotWithShape="1">
          <a:blip r:embed="rId4">
            <a:alphaModFix/>
          </a:blip>
          <a:srcRect/>
          <a:stretch/>
        </p:blipFill>
        <p:spPr>
          <a:xfrm>
            <a:off x="6862046" y="793019"/>
            <a:ext cx="4758115" cy="569835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25" name="Google Shape;125;p19"/>
          <p:cNvSpPr txBox="1"/>
          <p:nvPr/>
        </p:nvSpPr>
        <p:spPr>
          <a:xfrm>
            <a:off x="571850" y="1197625"/>
            <a:ext cx="6290100" cy="4719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000" b="1" i="0">
                <a:solidFill>
                  <a:srgbClr val="002060"/>
                </a:solidFill>
                <a:latin typeface="Calibri"/>
                <a:ea typeface="Calibri"/>
                <a:cs typeface="Calibri"/>
                <a:sym typeface="Calibri"/>
              </a:rPr>
              <a:t>The design of the system is divided into three parts i.e. </a:t>
            </a:r>
            <a:endParaRPr sz="2000" b="1"/>
          </a:p>
          <a:p>
            <a:pPr marL="342900" marR="0" lvl="0" indent="-342900" algn="l" rtl="0">
              <a:lnSpc>
                <a:spcPct val="115000"/>
              </a:lnSpc>
              <a:spcBef>
                <a:spcPts val="0"/>
              </a:spcBef>
              <a:spcAft>
                <a:spcPts val="0"/>
              </a:spcAft>
              <a:buClr>
                <a:srgbClr val="002060"/>
              </a:buClr>
              <a:buSzPts val="2000"/>
              <a:buFont typeface="Noto Sans Symbols"/>
              <a:buChar char="❖"/>
            </a:pPr>
            <a:r>
              <a:rPr lang="en-US" sz="2000" b="1" i="0">
                <a:solidFill>
                  <a:srgbClr val="002060"/>
                </a:solidFill>
                <a:latin typeface="Calibri"/>
                <a:ea typeface="Calibri"/>
                <a:cs typeface="Calibri"/>
                <a:sym typeface="Calibri"/>
              </a:rPr>
              <a:t>User Control</a:t>
            </a:r>
            <a:endParaRPr sz="2000" b="1"/>
          </a:p>
          <a:p>
            <a:pPr marL="342900" marR="0" lvl="0" indent="-342900" algn="l" rtl="0">
              <a:lnSpc>
                <a:spcPct val="115000"/>
              </a:lnSpc>
              <a:spcBef>
                <a:spcPts val="0"/>
              </a:spcBef>
              <a:spcAft>
                <a:spcPts val="0"/>
              </a:spcAft>
              <a:buClr>
                <a:srgbClr val="002060"/>
              </a:buClr>
              <a:buSzPts val="2000"/>
              <a:buFont typeface="Noto Sans Symbols"/>
              <a:buChar char="❖"/>
            </a:pPr>
            <a:r>
              <a:rPr lang="en-US" sz="2000" b="1" i="0">
                <a:solidFill>
                  <a:srgbClr val="002060"/>
                </a:solidFill>
                <a:latin typeface="Calibri"/>
                <a:ea typeface="Calibri"/>
                <a:cs typeface="Calibri"/>
                <a:sym typeface="Calibri"/>
              </a:rPr>
              <a:t>Drone and </a:t>
            </a:r>
            <a:endParaRPr sz="2000" b="1"/>
          </a:p>
          <a:p>
            <a:pPr marL="342900" marR="0" lvl="0" indent="-342900" algn="l" rtl="0">
              <a:lnSpc>
                <a:spcPct val="115000"/>
              </a:lnSpc>
              <a:spcBef>
                <a:spcPts val="0"/>
              </a:spcBef>
              <a:spcAft>
                <a:spcPts val="0"/>
              </a:spcAft>
              <a:buClr>
                <a:srgbClr val="002060"/>
              </a:buClr>
              <a:buSzPts val="2000"/>
              <a:buFont typeface="Noto Sans Symbols"/>
              <a:buChar char="❖"/>
            </a:pPr>
            <a:r>
              <a:rPr lang="en-US" sz="2000" b="1" i="0">
                <a:solidFill>
                  <a:srgbClr val="002060"/>
                </a:solidFill>
                <a:latin typeface="Calibri"/>
                <a:ea typeface="Calibri"/>
                <a:cs typeface="Calibri"/>
                <a:sym typeface="Calibri"/>
              </a:rPr>
              <a:t>Surveillance.</a:t>
            </a:r>
            <a:endParaRPr sz="2000" b="1"/>
          </a:p>
          <a:p>
            <a:pPr marL="0" marR="0" lvl="0" indent="0" algn="l" rtl="0">
              <a:lnSpc>
                <a:spcPct val="115000"/>
              </a:lnSpc>
              <a:spcBef>
                <a:spcPts val="0"/>
              </a:spcBef>
              <a:spcAft>
                <a:spcPts val="0"/>
              </a:spcAft>
              <a:buNone/>
            </a:pPr>
            <a:r>
              <a:rPr lang="en-US" sz="2000" b="1" i="0">
                <a:solidFill>
                  <a:srgbClr val="002060"/>
                </a:solidFill>
                <a:latin typeface="Calibri"/>
                <a:ea typeface="Calibri"/>
                <a:cs typeface="Calibri"/>
                <a:sym typeface="Calibri"/>
              </a:rPr>
              <a:t> The user control part includes the laptop (base station) and the transmitting radio telemetry device. </a:t>
            </a:r>
            <a:endParaRPr sz="2000" b="1"/>
          </a:p>
          <a:p>
            <a:pPr marL="0" marR="0" lvl="0" indent="0" algn="l" rtl="0">
              <a:lnSpc>
                <a:spcPct val="115000"/>
              </a:lnSpc>
              <a:spcBef>
                <a:spcPts val="0"/>
              </a:spcBef>
              <a:spcAft>
                <a:spcPts val="0"/>
              </a:spcAft>
              <a:buNone/>
            </a:pPr>
            <a:r>
              <a:rPr lang="en-US" sz="2000" b="1" i="0">
                <a:solidFill>
                  <a:srgbClr val="002060"/>
                </a:solidFill>
                <a:latin typeface="Calibri"/>
                <a:ea typeface="Calibri"/>
                <a:cs typeface="Calibri"/>
                <a:sym typeface="Calibri"/>
              </a:rPr>
              <a:t>The drone consists of flight controller, receiving radio telemetry, GPS module, electronic speed controllers, brushless motors and a lipo battery for the power </a:t>
            </a:r>
            <a:endParaRPr sz="2000" b="1"/>
          </a:p>
          <a:p>
            <a:pPr marL="0" marR="0" lvl="0" indent="0" algn="l" rtl="0">
              <a:lnSpc>
                <a:spcPct val="115000"/>
              </a:lnSpc>
              <a:spcBef>
                <a:spcPts val="0"/>
              </a:spcBef>
              <a:spcAft>
                <a:spcPts val="0"/>
              </a:spcAft>
              <a:buNone/>
            </a:pPr>
            <a:r>
              <a:rPr lang="en-US" sz="2000" b="1" i="0">
                <a:solidFill>
                  <a:srgbClr val="002060"/>
                </a:solidFill>
                <a:latin typeface="Calibri"/>
                <a:ea typeface="Calibri"/>
                <a:cs typeface="Calibri"/>
                <a:sym typeface="Calibri"/>
              </a:rPr>
              <a:t>supply. In the same way, the surveillance part includes the Raspberry pi 3B microcomputer, laptop, raspberry pi camera module and the ultra-sonic sensor</a:t>
            </a:r>
            <a:endParaRPr sz="2000" b="1"/>
          </a:p>
          <a:p>
            <a:pPr marL="0" marR="0" lvl="0" indent="0" algn="l" rtl="0">
              <a:lnSpc>
                <a:spcPct val="115000"/>
              </a:lnSpc>
              <a:spcBef>
                <a:spcPts val="0"/>
              </a:spcBef>
              <a:spcAft>
                <a:spcPts val="0"/>
              </a:spcAft>
              <a:buNone/>
            </a:pPr>
            <a:endParaRPr sz="2000" b="1">
              <a:solidFill>
                <a:srgbClr val="00206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mt="41000"/>
          </a:blip>
          <a:stretch>
            <a:fillRect/>
          </a:stretch>
        </a:blipFill>
        <a:effectLst/>
      </p:bgPr>
    </p:bg>
    <p:spTree>
      <p:nvGrpSpPr>
        <p:cNvPr id="1" name="Shape 129"/>
        <p:cNvGrpSpPr/>
        <p:nvPr/>
      </p:nvGrpSpPr>
      <p:grpSpPr>
        <a:xfrm>
          <a:off x="0" y="0"/>
          <a:ext cx="0" cy="0"/>
          <a:chOff x="0" y="0"/>
          <a:chExt cx="0" cy="0"/>
        </a:xfrm>
      </p:grpSpPr>
      <p:sp>
        <p:nvSpPr>
          <p:cNvPr id="130" name="Google Shape;130;p20"/>
          <p:cNvSpPr txBox="1"/>
          <p:nvPr/>
        </p:nvSpPr>
        <p:spPr>
          <a:xfrm>
            <a:off x="439650" y="1510846"/>
            <a:ext cx="11312700" cy="5633700"/>
          </a:xfrm>
          <a:prstGeom prst="rect">
            <a:avLst/>
          </a:prstGeom>
          <a:noFill/>
          <a:ln>
            <a:noFill/>
          </a:ln>
        </p:spPr>
        <p:txBody>
          <a:bodyPr spcFirstLastPara="1" wrap="square" lIns="91425" tIns="45700" rIns="91425" bIns="45700" anchor="t" anchorCtr="0">
            <a:spAutoFit/>
          </a:bodyPr>
          <a:lstStyle/>
          <a:p>
            <a:pPr marL="457200" marR="0" lvl="0" indent="-355600" algn="l" rtl="0">
              <a:spcBef>
                <a:spcPts val="0"/>
              </a:spcBef>
              <a:spcAft>
                <a:spcPts val="0"/>
              </a:spcAft>
              <a:buClr>
                <a:schemeClr val="dk1"/>
              </a:buClr>
              <a:buSzPts val="2000"/>
              <a:buFont typeface="Times New Roman"/>
              <a:buChar char="●"/>
            </a:pPr>
            <a:r>
              <a:rPr lang="en-US" sz="2000" b="1" i="0" dirty="0">
                <a:solidFill>
                  <a:schemeClr val="dk1"/>
                </a:solidFill>
                <a:latin typeface="Times New Roman"/>
                <a:ea typeface="Times New Roman"/>
                <a:cs typeface="Times New Roman"/>
                <a:sym typeface="Times New Roman"/>
              </a:rPr>
              <a:t>The User control part is the transmission part of the system. The command is provided to the drone from the laptop via the transmitting telemetry device. Thus, from the ground station the flight of the drone can be controlled. </a:t>
            </a:r>
            <a:endParaRPr b="1" dirty="0"/>
          </a:p>
          <a:p>
            <a:pPr marL="457200" marR="0" lvl="0" indent="0" algn="l" rtl="0">
              <a:spcBef>
                <a:spcPts val="0"/>
              </a:spcBef>
              <a:spcAft>
                <a:spcPts val="0"/>
              </a:spcAft>
              <a:buNone/>
            </a:pPr>
            <a:endParaRPr sz="2000" b="1" dirty="0">
              <a:solidFill>
                <a:schemeClr val="dk1"/>
              </a:solidFill>
              <a:latin typeface="Times New Roman"/>
              <a:ea typeface="Times New Roman"/>
              <a:cs typeface="Times New Roman"/>
              <a:sym typeface="Times New Roman"/>
            </a:endParaRPr>
          </a:p>
          <a:p>
            <a:pPr marL="457200" marR="0" lvl="0" indent="-355600" algn="l" rtl="0">
              <a:spcBef>
                <a:spcPts val="0"/>
              </a:spcBef>
              <a:spcAft>
                <a:spcPts val="0"/>
              </a:spcAft>
              <a:buClr>
                <a:schemeClr val="dk1"/>
              </a:buClr>
              <a:buSzPts val="2000"/>
              <a:buFont typeface="Times New Roman"/>
              <a:buChar char="●"/>
            </a:pPr>
            <a:r>
              <a:rPr lang="en-US" sz="2000" b="1" i="0" dirty="0">
                <a:solidFill>
                  <a:schemeClr val="dk1"/>
                </a:solidFill>
                <a:latin typeface="Times New Roman"/>
                <a:ea typeface="Times New Roman"/>
                <a:cs typeface="Times New Roman"/>
                <a:sym typeface="Times New Roman"/>
              </a:rPr>
              <a:t>The drone is the main part of the system. The command delivered from the laptop is received by the receiving telemetry device and the command is processed by the flight controller and thus the action which is demanded by the command from the ground station (laptop). </a:t>
            </a:r>
            <a:endParaRPr b="1" dirty="0"/>
          </a:p>
          <a:p>
            <a:pPr marL="457200" marR="0" lvl="0" indent="0" algn="l" rtl="0">
              <a:spcBef>
                <a:spcPts val="0"/>
              </a:spcBef>
              <a:spcAft>
                <a:spcPts val="0"/>
              </a:spcAft>
              <a:buNone/>
            </a:pPr>
            <a:endParaRPr sz="2000" b="1" i="0" dirty="0">
              <a:solidFill>
                <a:schemeClr val="dk1"/>
              </a:solidFill>
              <a:latin typeface="Times New Roman"/>
              <a:ea typeface="Times New Roman"/>
              <a:cs typeface="Times New Roman"/>
              <a:sym typeface="Times New Roman"/>
            </a:endParaRPr>
          </a:p>
          <a:p>
            <a:pPr marL="457200" marR="0" lvl="0" indent="-355600" algn="l" rtl="0">
              <a:spcBef>
                <a:spcPts val="0"/>
              </a:spcBef>
              <a:spcAft>
                <a:spcPts val="0"/>
              </a:spcAft>
              <a:buClr>
                <a:schemeClr val="dk1"/>
              </a:buClr>
              <a:buSzPts val="2000"/>
              <a:buFont typeface="Times New Roman"/>
              <a:buChar char="●"/>
            </a:pPr>
            <a:r>
              <a:rPr lang="en-US" sz="2000" b="1" i="0" dirty="0">
                <a:solidFill>
                  <a:schemeClr val="dk1"/>
                </a:solidFill>
                <a:latin typeface="Times New Roman"/>
                <a:ea typeface="Times New Roman"/>
                <a:cs typeface="Times New Roman"/>
                <a:sym typeface="Times New Roman"/>
              </a:rPr>
              <a:t>The surveillance part performs the live streaming task. For the live video the raspberry pi is connected to the Wi-Fi and is provided with an IP address. The provided IP works as a wireless LAN. Then with the use of simple python code the HTML page is rendered for displaying the video from the pi camera. </a:t>
            </a:r>
            <a:endParaRPr b="1" dirty="0"/>
          </a:p>
          <a:p>
            <a:pPr marL="457200" marR="0" lvl="0" indent="0" algn="l" rtl="0">
              <a:spcBef>
                <a:spcPts val="0"/>
              </a:spcBef>
              <a:spcAft>
                <a:spcPts val="0"/>
              </a:spcAft>
              <a:buNone/>
            </a:pPr>
            <a:endParaRPr sz="2000" b="1" i="0" dirty="0">
              <a:solidFill>
                <a:schemeClr val="dk1"/>
              </a:solidFill>
              <a:latin typeface="Times New Roman"/>
              <a:ea typeface="Times New Roman"/>
              <a:cs typeface="Times New Roman"/>
              <a:sym typeface="Times New Roman"/>
            </a:endParaRPr>
          </a:p>
          <a:p>
            <a:pPr marL="457200" marR="0" lvl="0" indent="-355600" algn="l" rtl="0">
              <a:spcBef>
                <a:spcPts val="0"/>
              </a:spcBef>
              <a:spcAft>
                <a:spcPts val="0"/>
              </a:spcAft>
              <a:buClr>
                <a:schemeClr val="dk1"/>
              </a:buClr>
              <a:buSzPts val="2000"/>
              <a:buFont typeface="Times New Roman"/>
              <a:buChar char="●"/>
            </a:pPr>
            <a:r>
              <a:rPr lang="en-US" sz="2000" b="1" i="0" dirty="0">
                <a:solidFill>
                  <a:schemeClr val="dk1"/>
                </a:solidFill>
                <a:latin typeface="Times New Roman"/>
                <a:ea typeface="Times New Roman"/>
                <a:cs typeface="Times New Roman"/>
                <a:sym typeface="Times New Roman"/>
              </a:rPr>
              <a:t>The rendered page can be accessed from any devices connected in the same network as pi by using the IP and the provided port number. The Surveillance part also includes the ultrasonic sensor for detecting the obstacle in between the path of flight and hence for the avoidance of the obstacle.</a:t>
            </a:r>
            <a:endParaRPr sz="2000" b="1" dirty="0">
              <a:solidFill>
                <a:schemeClr val="dk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xmlns="" id="{B0E6BA61-E8D0-0A22-745B-4B0040FA9B93}"/>
              </a:ext>
            </a:extLst>
          </p:cNvPr>
          <p:cNvSpPr txBox="1"/>
          <p:nvPr/>
        </p:nvSpPr>
        <p:spPr>
          <a:xfrm>
            <a:off x="1012875" y="140677"/>
            <a:ext cx="9063109" cy="830997"/>
          </a:xfrm>
          <a:prstGeom prst="rect">
            <a:avLst/>
          </a:prstGeom>
          <a:noFill/>
        </p:spPr>
        <p:txBody>
          <a:bodyPr wrap="square">
            <a:spAutoFit/>
          </a:bodyPr>
          <a:lstStyle/>
          <a:p>
            <a:pPr marL="0" marR="0" lvl="0" indent="0" rtl="0">
              <a:spcBef>
                <a:spcPts val="0"/>
              </a:spcBef>
              <a:spcAft>
                <a:spcPts val="0"/>
              </a:spcAft>
              <a:buNone/>
            </a:pPr>
            <a:r>
              <a:rPr lang="en-US" sz="4800" dirty="0">
                <a:solidFill>
                  <a:schemeClr val="dk1"/>
                </a:solidFill>
                <a:latin typeface="Algerian"/>
                <a:ea typeface="Algerian"/>
                <a:cs typeface="Algerian"/>
                <a:sym typeface="Algerian"/>
              </a:rPr>
              <a:t>DESIGN continued</a:t>
            </a:r>
            <a:endParaRPr lang="en-US"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3076" name="Picture 4" descr="Free and customizable background templates">
            <a:extLst>
              <a:ext uri="{FF2B5EF4-FFF2-40B4-BE49-F238E27FC236}">
                <a16:creationId xmlns:a16="http://schemas.microsoft.com/office/drawing/2014/main" xmlns="" id="{86A8F1F4-1629-D2F3-DA0E-35CD0E3E6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4" y="0"/>
            <a:ext cx="12246428" cy="6858000"/>
          </a:xfrm>
          <a:prstGeom prst="rect">
            <a:avLst/>
          </a:prstGeom>
          <a:noFill/>
          <a:extLst>
            <a:ext uri="{909E8E84-426E-40DD-AFC4-6F175D3DCCD1}">
              <a14:hiddenFill xmlns:a14="http://schemas.microsoft.com/office/drawing/2010/main">
                <a:solidFill>
                  <a:srgbClr val="FFFFFF"/>
                </a:solidFill>
              </a14:hiddenFill>
            </a:ext>
          </a:extLst>
        </p:spPr>
      </p:pic>
      <p:sp>
        <p:nvSpPr>
          <p:cNvPr id="136" name="Google Shape;136;p21"/>
          <p:cNvSpPr txBox="1"/>
          <p:nvPr/>
        </p:nvSpPr>
        <p:spPr>
          <a:xfrm>
            <a:off x="480750" y="714600"/>
            <a:ext cx="11230500" cy="6143400"/>
          </a:xfrm>
          <a:prstGeom prst="rect">
            <a:avLst/>
          </a:prstGeom>
          <a:noFill/>
          <a:ln>
            <a:noFill/>
          </a:ln>
        </p:spPr>
        <p:txBody>
          <a:bodyPr spcFirstLastPara="1" wrap="square" lIns="91425" tIns="45700" rIns="91425" bIns="45700" anchor="t" anchorCtr="0">
            <a:spAutoFit/>
          </a:bodyPr>
          <a:lstStyle/>
          <a:p>
            <a:pPr marL="457200" marR="0" lvl="0" indent="-374650" algn="l" rtl="0">
              <a:spcBef>
                <a:spcPts val="0"/>
              </a:spcBef>
              <a:spcAft>
                <a:spcPts val="0"/>
              </a:spcAft>
              <a:buClr>
                <a:schemeClr val="lt1"/>
              </a:buClr>
              <a:buSzPts val="2300"/>
              <a:buChar char="●"/>
            </a:pPr>
            <a:r>
              <a:rPr lang="en-US" sz="2300" b="1" i="0" dirty="0">
                <a:solidFill>
                  <a:schemeClr val="tx1"/>
                </a:solidFill>
              </a:rPr>
              <a:t>Surveillance drones are unmanned aircraft used to gather still images, video recordings or live video of targets such as people, vehicles or specific areas.</a:t>
            </a:r>
            <a:endParaRPr sz="2300" b="1" i="0" dirty="0">
              <a:solidFill>
                <a:schemeClr val="tx1"/>
              </a:solidFill>
            </a:endParaRPr>
          </a:p>
          <a:p>
            <a:pPr marL="457200" marR="0" lvl="0" indent="0" algn="l" rtl="0">
              <a:spcBef>
                <a:spcPts val="0"/>
              </a:spcBef>
              <a:spcAft>
                <a:spcPts val="0"/>
              </a:spcAft>
              <a:buNone/>
            </a:pPr>
            <a:endParaRPr sz="2300" b="1" dirty="0">
              <a:solidFill>
                <a:schemeClr val="tx1"/>
              </a:solidFill>
            </a:endParaRPr>
          </a:p>
          <a:p>
            <a:pPr marL="457200" marR="0" lvl="0" indent="-374650" algn="l" rtl="0">
              <a:spcBef>
                <a:spcPts val="0"/>
              </a:spcBef>
              <a:spcAft>
                <a:spcPts val="0"/>
              </a:spcAft>
              <a:buClr>
                <a:schemeClr val="lt1"/>
              </a:buClr>
              <a:buSzPts val="2300"/>
              <a:buChar char="●"/>
            </a:pPr>
            <a:r>
              <a:rPr lang="en-US" sz="2300" b="1" i="0" dirty="0">
                <a:solidFill>
                  <a:schemeClr val="tx1"/>
                </a:solidFill>
              </a:rPr>
              <a:t> They may be used by governments, militaries, law enforcement or commercial entities to gather information and intelligence that can be used to assist decision-making.</a:t>
            </a:r>
            <a:endParaRPr sz="2300" b="1" dirty="0">
              <a:solidFill>
                <a:schemeClr val="tx1"/>
              </a:solidFill>
            </a:endParaRPr>
          </a:p>
          <a:p>
            <a:pPr marL="457200" marR="0" lvl="0" indent="0" algn="l" rtl="0">
              <a:spcBef>
                <a:spcPts val="0"/>
              </a:spcBef>
              <a:spcAft>
                <a:spcPts val="0"/>
              </a:spcAft>
              <a:buNone/>
            </a:pPr>
            <a:endParaRPr sz="2300" b="1" dirty="0">
              <a:solidFill>
                <a:schemeClr val="tx1"/>
              </a:solidFill>
            </a:endParaRPr>
          </a:p>
          <a:p>
            <a:pPr marL="457200" marR="0" lvl="0" indent="-374650" algn="l" rtl="0">
              <a:spcBef>
                <a:spcPts val="0"/>
              </a:spcBef>
              <a:spcAft>
                <a:spcPts val="0"/>
              </a:spcAft>
              <a:buClr>
                <a:schemeClr val="lt1"/>
              </a:buClr>
              <a:buSzPts val="2300"/>
              <a:buChar char="●"/>
            </a:pPr>
            <a:r>
              <a:rPr lang="en-US" sz="2300" b="1" i="0" dirty="0">
                <a:solidFill>
                  <a:schemeClr val="tx1"/>
                </a:solidFill>
              </a:rPr>
              <a:t>Using drones for surveillance can provide access to areas that may be difficult or impossible to reach by humans on foot or in land vehicles.</a:t>
            </a:r>
            <a:endParaRPr sz="2300" b="1" dirty="0">
              <a:solidFill>
                <a:schemeClr val="tx1"/>
              </a:solidFill>
            </a:endParaRPr>
          </a:p>
          <a:p>
            <a:pPr marL="457200" marR="0" lvl="0" indent="0" algn="l" rtl="0">
              <a:spcBef>
                <a:spcPts val="0"/>
              </a:spcBef>
              <a:spcAft>
                <a:spcPts val="0"/>
              </a:spcAft>
              <a:buNone/>
            </a:pPr>
            <a:endParaRPr sz="2300" b="1" dirty="0">
              <a:solidFill>
                <a:schemeClr val="tx1"/>
              </a:solidFill>
            </a:endParaRPr>
          </a:p>
          <a:p>
            <a:pPr marL="457200" marR="0" lvl="0" indent="-374650" algn="l" rtl="0">
              <a:spcBef>
                <a:spcPts val="0"/>
              </a:spcBef>
              <a:spcAft>
                <a:spcPts val="0"/>
              </a:spcAft>
              <a:buClr>
                <a:schemeClr val="lt1"/>
              </a:buClr>
              <a:buSzPts val="2300"/>
              <a:buChar char="●"/>
            </a:pPr>
            <a:r>
              <a:rPr lang="en-US" sz="2300" b="1" i="0" dirty="0">
                <a:solidFill>
                  <a:schemeClr val="tx1"/>
                </a:solidFill>
              </a:rPr>
              <a:t>Many drones are quieter than manned aircraft, can fly at lower altitudes and are less expensive to operate.</a:t>
            </a:r>
            <a:endParaRPr sz="2300" b="1" dirty="0">
              <a:solidFill>
                <a:schemeClr val="tx1"/>
              </a:solidFill>
            </a:endParaRPr>
          </a:p>
          <a:p>
            <a:pPr marL="457200" marR="0" lvl="0" indent="0" algn="l" rtl="0">
              <a:spcBef>
                <a:spcPts val="0"/>
              </a:spcBef>
              <a:spcAft>
                <a:spcPts val="0"/>
              </a:spcAft>
              <a:buNone/>
            </a:pPr>
            <a:endParaRPr sz="2300" b="1" dirty="0">
              <a:solidFill>
                <a:schemeClr val="tx1"/>
              </a:solidFill>
            </a:endParaRPr>
          </a:p>
          <a:p>
            <a:pPr marL="457200" marR="0" lvl="0" indent="-374650" algn="l" rtl="0">
              <a:spcBef>
                <a:spcPts val="0"/>
              </a:spcBef>
              <a:spcAft>
                <a:spcPts val="0"/>
              </a:spcAft>
              <a:buClr>
                <a:schemeClr val="lt1"/>
              </a:buClr>
              <a:buSzPts val="2300"/>
              <a:buChar char="●"/>
            </a:pPr>
            <a:r>
              <a:rPr lang="en-US" sz="2300" b="1" i="0" dirty="0">
                <a:solidFill>
                  <a:schemeClr val="tx1"/>
                </a:solidFill>
              </a:rPr>
              <a:t>Using military and law enforcement surveillance drones in potentially dangerous environments such as battlefields or crime scenes can also prevent putting humans at risk.</a:t>
            </a:r>
            <a:endParaRPr sz="2300" b="1" dirty="0">
              <a:solidFill>
                <a:schemeClr val="tx1"/>
              </a:solidFill>
            </a:endParaRPr>
          </a:p>
        </p:txBody>
      </p:sp>
      <p:sp>
        <p:nvSpPr>
          <p:cNvPr id="137" name="Google Shape;137;p21"/>
          <p:cNvSpPr txBox="1"/>
          <p:nvPr/>
        </p:nvSpPr>
        <p:spPr>
          <a:xfrm>
            <a:off x="1353300" y="0"/>
            <a:ext cx="9485400" cy="65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0" i="0" dirty="0">
                <a:solidFill>
                  <a:schemeClr val="tx1"/>
                </a:solidFill>
                <a:latin typeface="Algerian"/>
                <a:ea typeface="Algerian"/>
                <a:cs typeface="Algerian"/>
                <a:sym typeface="Algerian"/>
              </a:rPr>
              <a:t>Drones, UAV for Aerial Surveillance</a:t>
            </a:r>
            <a:endParaRPr dirty="0">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Red Orang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590</Words>
  <Application>Microsoft Office PowerPoint</Application>
  <PresentationFormat>Widescreen</PresentationFormat>
  <Paragraphs>75</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Open Sans</vt:lpstr>
      <vt:lpstr>Algerian</vt:lpstr>
      <vt:lpstr>Playfair Display</vt:lpstr>
      <vt:lpstr>Lato</vt:lpstr>
      <vt:lpstr>Noto Sans Symbols</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Drone surveillance is an ideal choice when it comes to large events such as concerts, political rallies, and marathons.  They can be deployed very quickly and provide you with an overview to prevent illegal activity and protect attendees.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PROGRAMMING</dc:creator>
  <cp:lastModifiedBy>Microsoft account</cp:lastModifiedBy>
  <cp:revision>4</cp:revision>
  <dcterms:modified xsi:type="dcterms:W3CDTF">2023-04-23T08:22:21Z</dcterms:modified>
</cp:coreProperties>
</file>